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56" r:id="rId2"/>
    <p:sldId id="257" r:id="rId3"/>
    <p:sldId id="268" r:id="rId4"/>
    <p:sldId id="258" r:id="rId5"/>
    <p:sldId id="267" r:id="rId6"/>
    <p:sldId id="259" r:id="rId7"/>
    <p:sldId id="266" r:id="rId8"/>
    <p:sldId id="260" r:id="rId9"/>
    <p:sldId id="265" r:id="rId10"/>
    <p:sldId id="261" r:id="rId11"/>
    <p:sldId id="264" r:id="rId12"/>
    <p:sldId id="262" r:id="rId13"/>
    <p:sldId id="263" r:id="rId14"/>
    <p:sldId id="269" r:id="rId15"/>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rska lisec" initials="ul" lastIdx="1" clrIdx="0">
    <p:extLst>
      <p:ext uri="{19B8F6BF-5375-455C-9EA6-DF929625EA0E}">
        <p15:presenceInfo xmlns:p15="http://schemas.microsoft.com/office/powerpoint/2012/main" userId="f8c5309fda40fa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6D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11917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4843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8805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71634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55735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4/29/2020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38125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4/29/2020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492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99970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3625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89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611222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449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4/29/2020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77396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4/29/2020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3986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4/29/2020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3152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81300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4/29/2020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71556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4/29/2020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662389554"/>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5" r:id="rId12"/>
    <p:sldLayoutId id="2147483710" r:id="rId13"/>
    <p:sldLayoutId id="2147483711" r:id="rId14"/>
    <p:sldLayoutId id="2147483712" r:id="rId15"/>
    <p:sldLayoutId id="2147483713" r:id="rId16"/>
    <p:sldLayoutId id="2147483714" r:id="rId17"/>
  </p:sldLayoutIdLst>
  <p:hf sldNum="0" hdr="0" ftr="0" dt="0"/>
  <p:txStyles>
    <p:titleStyle>
      <a:lvl1pPr algn="ctr" defTabSz="457200" rtl="0" eaLnBrk="1" latinLnBrk="0" hangingPunct="1">
        <a:lnSpc>
          <a:spcPct val="10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 Id="rId9" Type="http://schemas.microsoft.com/office/2007/relationships/hdphoto" Target="../media/hdphoto4.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AE71EAA-4F6E-4721-BD61-D32FE5E55409}"/>
              </a:ext>
            </a:extLst>
          </p:cNvPr>
          <p:cNvSpPr>
            <a:spLocks noGrp="1"/>
          </p:cNvSpPr>
          <p:nvPr>
            <p:ph type="ctrTitle"/>
          </p:nvPr>
        </p:nvSpPr>
        <p:spPr>
          <a:xfrm>
            <a:off x="1370693" y="225288"/>
            <a:ext cx="9440034" cy="3326296"/>
          </a:xfrm>
        </p:spPr>
        <p:txBody>
          <a:bodyPr>
            <a:normAutofit/>
          </a:bodyPr>
          <a:lstStyle/>
          <a:p>
            <a:r>
              <a:rPr lang="sl-SI" sz="8800" dirty="0">
                <a:solidFill>
                  <a:schemeClr val="accent4"/>
                </a:solidFill>
                <a:latin typeface="Bauhaus 93" panose="04030905020B02020C02" pitchFamily="82" charset="0"/>
              </a:rPr>
              <a:t>Mali </a:t>
            </a:r>
            <a:br>
              <a:rPr lang="sl-SI" sz="8800" dirty="0">
                <a:solidFill>
                  <a:schemeClr val="accent4"/>
                </a:solidFill>
                <a:latin typeface="Bauhaus 93" panose="04030905020B02020C02" pitchFamily="82" charset="0"/>
              </a:rPr>
            </a:br>
            <a:r>
              <a:rPr lang="sl-SI" sz="8800" dirty="0">
                <a:solidFill>
                  <a:schemeClr val="accent4"/>
                </a:solidFill>
                <a:latin typeface="Bauhaus 93" panose="04030905020B02020C02" pitchFamily="82" charset="0"/>
              </a:rPr>
              <a:t>raziskovalci</a:t>
            </a:r>
          </a:p>
        </p:txBody>
      </p:sp>
      <p:sp>
        <p:nvSpPr>
          <p:cNvPr id="3" name="Podnaslov 2">
            <a:extLst>
              <a:ext uri="{FF2B5EF4-FFF2-40B4-BE49-F238E27FC236}">
                <a16:creationId xmlns:a16="http://schemas.microsoft.com/office/drawing/2014/main" id="{5EBAB08C-A56D-4E98-9F28-5AD01602FB95}"/>
              </a:ext>
            </a:extLst>
          </p:cNvPr>
          <p:cNvSpPr>
            <a:spLocks noGrp="1"/>
          </p:cNvSpPr>
          <p:nvPr>
            <p:ph type="subTitle" idx="1"/>
          </p:nvPr>
        </p:nvSpPr>
        <p:spPr>
          <a:xfrm>
            <a:off x="927652" y="3429000"/>
            <a:ext cx="10031896" cy="1466771"/>
          </a:xfrm>
        </p:spPr>
        <p:txBody>
          <a:bodyPr>
            <a:normAutofit/>
          </a:bodyPr>
          <a:lstStyle/>
          <a:p>
            <a:r>
              <a:rPr lang="sl-SI" sz="2800" dirty="0">
                <a:solidFill>
                  <a:schemeClr val="accent2">
                    <a:lumMod val="75000"/>
                  </a:schemeClr>
                </a:solidFill>
              </a:rPr>
              <a:t>Na vas čaka nekaj zanimivih poskusov, ki jih lahko naredite iz sestavin, ki jih najdete v kuhinji in se prelevite v znanstvenike. Pri poskusih naj vam pomagajo starši ali ena odrasla oseba.</a:t>
            </a:r>
          </a:p>
        </p:txBody>
      </p:sp>
      <p:pic>
        <p:nvPicPr>
          <p:cNvPr id="4" name="Slika 3">
            <a:extLst>
              <a:ext uri="{FF2B5EF4-FFF2-40B4-BE49-F238E27FC236}">
                <a16:creationId xmlns:a16="http://schemas.microsoft.com/office/drawing/2014/main" id="{3829DE6E-BB84-444A-8C8C-3611936339B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361536" y="1263098"/>
            <a:ext cx="2457450" cy="1866900"/>
          </a:xfrm>
          <a:prstGeom prst="rect">
            <a:avLst/>
          </a:prstGeom>
        </p:spPr>
      </p:pic>
      <p:pic>
        <p:nvPicPr>
          <p:cNvPr id="5" name="Slika 4">
            <a:extLst>
              <a:ext uri="{FF2B5EF4-FFF2-40B4-BE49-F238E27FC236}">
                <a16:creationId xmlns:a16="http://schemas.microsoft.com/office/drawing/2014/main" id="{BB29900F-9B0D-4B96-9570-565279123EC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9363489" y="4895772"/>
            <a:ext cx="2466975" cy="1847850"/>
          </a:xfrm>
          <a:prstGeom prst="rect">
            <a:avLst/>
          </a:prstGeom>
        </p:spPr>
      </p:pic>
      <p:pic>
        <p:nvPicPr>
          <p:cNvPr id="7" name="Slika 6">
            <a:extLst>
              <a:ext uri="{FF2B5EF4-FFF2-40B4-BE49-F238E27FC236}">
                <a16:creationId xmlns:a16="http://schemas.microsoft.com/office/drawing/2014/main" id="{0F2176F5-3039-426A-9CDB-E0F760F2281C}"/>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0243911" y="981632"/>
            <a:ext cx="1575973" cy="2206362"/>
          </a:xfrm>
          <a:prstGeom prst="rect">
            <a:avLst/>
          </a:prstGeom>
        </p:spPr>
      </p:pic>
      <p:pic>
        <p:nvPicPr>
          <p:cNvPr id="9" name="Slika 8">
            <a:extLst>
              <a:ext uri="{FF2B5EF4-FFF2-40B4-BE49-F238E27FC236}">
                <a16:creationId xmlns:a16="http://schemas.microsoft.com/office/drawing/2014/main" id="{A727C823-E438-4D3E-9E63-9DF56066D813}"/>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94924" y="4895771"/>
            <a:ext cx="2324062" cy="1743047"/>
          </a:xfrm>
          <a:prstGeom prst="rect">
            <a:avLst/>
          </a:prstGeom>
        </p:spPr>
      </p:pic>
    </p:spTree>
    <p:extLst>
      <p:ext uri="{BB962C8B-B14F-4D97-AF65-F5344CB8AC3E}">
        <p14:creationId xmlns:p14="http://schemas.microsoft.com/office/powerpoint/2010/main" val="2035677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5707175-7D9A-4331-9263-1A1209D9060D}"/>
              </a:ext>
            </a:extLst>
          </p:cNvPr>
          <p:cNvSpPr>
            <a:spLocks noGrp="1"/>
          </p:cNvSpPr>
          <p:nvPr>
            <p:ph type="title"/>
          </p:nvPr>
        </p:nvSpPr>
        <p:spPr/>
        <p:txBody>
          <a:bodyPr>
            <a:normAutofit/>
          </a:bodyPr>
          <a:lstStyle/>
          <a:p>
            <a:r>
              <a:rPr lang="sl-SI" dirty="0">
                <a:solidFill>
                  <a:srgbClr val="002060"/>
                </a:solidFill>
              </a:rPr>
              <a:t>5. poskus: POTUJOČA VODA</a:t>
            </a:r>
          </a:p>
        </p:txBody>
      </p:sp>
      <p:sp>
        <p:nvSpPr>
          <p:cNvPr id="3" name="Označba mesta vsebine 2">
            <a:extLst>
              <a:ext uri="{FF2B5EF4-FFF2-40B4-BE49-F238E27FC236}">
                <a16:creationId xmlns:a16="http://schemas.microsoft.com/office/drawing/2014/main" id="{B9188AF4-1DE2-46C8-A001-2F9EF8AAC8B1}"/>
              </a:ext>
            </a:extLst>
          </p:cNvPr>
          <p:cNvSpPr>
            <a:spLocks noGrp="1"/>
          </p:cNvSpPr>
          <p:nvPr>
            <p:ph idx="1"/>
          </p:nvPr>
        </p:nvSpPr>
        <p:spPr>
          <a:xfrm>
            <a:off x="913794" y="2076450"/>
            <a:ext cx="10840883" cy="4549637"/>
          </a:xfrm>
        </p:spPr>
        <p:txBody>
          <a:bodyPr/>
          <a:lstStyle/>
          <a:p>
            <a:r>
              <a:rPr lang="sl-SI" dirty="0"/>
              <a:t>Voda</a:t>
            </a:r>
          </a:p>
          <a:p>
            <a:r>
              <a:rPr lang="sl-SI" dirty="0"/>
              <a:t>2 posodi</a:t>
            </a:r>
          </a:p>
          <a:p>
            <a:r>
              <a:rPr lang="sl-SI" dirty="0"/>
              <a:t>Vrvica (takšna, ki vpija vodo)</a:t>
            </a:r>
          </a:p>
          <a:p>
            <a:r>
              <a:rPr lang="sl-SI" dirty="0"/>
              <a:t>Lepilni trak</a:t>
            </a:r>
          </a:p>
          <a:p>
            <a:pPr marL="36900" indent="0" algn="just">
              <a:buNone/>
            </a:pPr>
            <a:r>
              <a:rPr lang="sl-SI" dirty="0"/>
              <a:t>Vzemite konec vrvice in jo prilepite na dno posode. Drugo posodo napolnite z vodo in drugi konec vrvice položite v vodo, da se vrvica napoji (ni prilepljena). Posodo v vodo dvigni v zrak, ampak ne neposredno nad prazno posodo tako daleč, da je vrvica napeta in začni prelivati. Vrvica naj bo ves čas napeta, vendar pazi, da se prilepljen konec ne odlepi. Opazuj, kaj se dogaja.</a:t>
            </a:r>
          </a:p>
        </p:txBody>
      </p:sp>
    </p:spTree>
    <p:extLst>
      <p:ext uri="{BB962C8B-B14F-4D97-AF65-F5344CB8AC3E}">
        <p14:creationId xmlns:p14="http://schemas.microsoft.com/office/powerpoint/2010/main" val="373580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53044EB-00EB-4F8E-9EDE-AC5B029F7BF2}"/>
              </a:ext>
            </a:extLst>
          </p:cNvPr>
          <p:cNvSpPr>
            <a:spLocks noGrp="1"/>
          </p:cNvSpPr>
          <p:nvPr>
            <p:ph type="title"/>
          </p:nvPr>
        </p:nvSpPr>
        <p:spPr/>
        <p:txBody>
          <a:bodyPr/>
          <a:lstStyle/>
          <a:p>
            <a:endParaRPr lang="sl-SI" dirty="0"/>
          </a:p>
        </p:txBody>
      </p:sp>
      <p:pic>
        <p:nvPicPr>
          <p:cNvPr id="4" name="Označba mesta vsebine 3">
            <a:extLst>
              <a:ext uri="{FF2B5EF4-FFF2-40B4-BE49-F238E27FC236}">
                <a16:creationId xmlns:a16="http://schemas.microsoft.com/office/drawing/2014/main" id="{CD0DFD5F-0F3D-4DC6-BA2A-F76236906DA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41347" y="261163"/>
            <a:ext cx="4933170" cy="2773585"/>
          </a:xfrm>
          <a:prstGeom prst="rect">
            <a:avLst/>
          </a:prstGeom>
        </p:spPr>
      </p:pic>
      <p:pic>
        <p:nvPicPr>
          <p:cNvPr id="5" name="Slika 4">
            <a:extLst>
              <a:ext uri="{FF2B5EF4-FFF2-40B4-BE49-F238E27FC236}">
                <a16:creationId xmlns:a16="http://schemas.microsoft.com/office/drawing/2014/main" id="{AD679A0F-9B7E-4D05-B5CB-7661A7B428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3404012" y="2193715"/>
            <a:ext cx="3167837" cy="5638407"/>
          </a:xfrm>
          <a:prstGeom prst="rect">
            <a:avLst/>
          </a:prstGeom>
        </p:spPr>
      </p:pic>
      <p:pic>
        <p:nvPicPr>
          <p:cNvPr id="6" name="Slika 5">
            <a:extLst>
              <a:ext uri="{FF2B5EF4-FFF2-40B4-BE49-F238E27FC236}">
                <a16:creationId xmlns:a16="http://schemas.microsoft.com/office/drawing/2014/main" id="{2B74DB6F-58DD-4363-A968-923F30FDEB0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668"/>
          <a:stretch/>
        </p:blipFill>
        <p:spPr>
          <a:xfrm>
            <a:off x="8292457" y="261163"/>
            <a:ext cx="3594519" cy="5524054"/>
          </a:xfrm>
          <a:prstGeom prst="rect">
            <a:avLst/>
          </a:prstGeom>
        </p:spPr>
      </p:pic>
    </p:spTree>
    <p:extLst>
      <p:ext uri="{BB962C8B-B14F-4D97-AF65-F5344CB8AC3E}">
        <p14:creationId xmlns:p14="http://schemas.microsoft.com/office/powerpoint/2010/main" val="2346996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6A7FD42-E31E-4C49-B0CC-EFF1AC5D4900}"/>
              </a:ext>
            </a:extLst>
          </p:cNvPr>
          <p:cNvSpPr>
            <a:spLocks noGrp="1"/>
          </p:cNvSpPr>
          <p:nvPr>
            <p:ph type="title"/>
          </p:nvPr>
        </p:nvSpPr>
        <p:spPr/>
        <p:txBody>
          <a:bodyPr/>
          <a:lstStyle/>
          <a:p>
            <a:r>
              <a:rPr lang="sl-SI" dirty="0">
                <a:solidFill>
                  <a:schemeClr val="accent6">
                    <a:lumMod val="40000"/>
                    <a:lumOff val="60000"/>
                  </a:schemeClr>
                </a:solidFill>
              </a:rPr>
              <a:t>6. poskus: MEŠANJE TEKOČIN</a:t>
            </a:r>
          </a:p>
        </p:txBody>
      </p:sp>
      <p:sp>
        <p:nvSpPr>
          <p:cNvPr id="3" name="Označba mesta vsebine 2">
            <a:extLst>
              <a:ext uri="{FF2B5EF4-FFF2-40B4-BE49-F238E27FC236}">
                <a16:creationId xmlns:a16="http://schemas.microsoft.com/office/drawing/2014/main" id="{22FD94DA-0A91-4F05-8762-89734BD38749}"/>
              </a:ext>
            </a:extLst>
          </p:cNvPr>
          <p:cNvSpPr>
            <a:spLocks noGrp="1"/>
          </p:cNvSpPr>
          <p:nvPr>
            <p:ph idx="1"/>
          </p:nvPr>
        </p:nvSpPr>
        <p:spPr/>
        <p:txBody>
          <a:bodyPr/>
          <a:lstStyle/>
          <a:p>
            <a:r>
              <a:rPr lang="sl-SI" dirty="0"/>
              <a:t>Sirup</a:t>
            </a:r>
          </a:p>
          <a:p>
            <a:r>
              <a:rPr lang="sl-SI" dirty="0"/>
              <a:t>Detergent za pomivanje posode</a:t>
            </a:r>
          </a:p>
          <a:p>
            <a:r>
              <a:rPr lang="sl-SI" dirty="0"/>
              <a:t>Voda</a:t>
            </a:r>
          </a:p>
          <a:p>
            <a:r>
              <a:rPr lang="sl-SI" dirty="0"/>
              <a:t>Olje</a:t>
            </a:r>
          </a:p>
          <a:p>
            <a:pPr marL="36900" indent="0">
              <a:buNone/>
            </a:pPr>
            <a:r>
              <a:rPr lang="sl-SI" dirty="0"/>
              <a:t>V kozarec nalijte vodo, sirup, olje in detergent. Opazujte, kaj se bo zgodilo. Ali lahko napoveš, kaj se bo zgodilo? Ali se tekočine med seboj mešajo? Kaj dobimo, če tekočine med seboj premešamo?</a:t>
            </a:r>
          </a:p>
        </p:txBody>
      </p:sp>
    </p:spTree>
    <p:extLst>
      <p:ext uri="{BB962C8B-B14F-4D97-AF65-F5344CB8AC3E}">
        <p14:creationId xmlns:p14="http://schemas.microsoft.com/office/powerpoint/2010/main" val="1204172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7308765-B7DC-44DF-92CC-DF4C9318FD0D}"/>
              </a:ext>
            </a:extLst>
          </p:cNvPr>
          <p:cNvSpPr>
            <a:spLocks noGrp="1"/>
          </p:cNvSpPr>
          <p:nvPr>
            <p:ph type="title"/>
          </p:nvPr>
        </p:nvSpPr>
        <p:spPr/>
        <p:txBody>
          <a:bodyPr/>
          <a:lstStyle/>
          <a:p>
            <a:r>
              <a:rPr lang="sl-SI" dirty="0"/>
              <a:t>  </a:t>
            </a:r>
          </a:p>
        </p:txBody>
      </p:sp>
      <p:pic>
        <p:nvPicPr>
          <p:cNvPr id="4" name="Označba mesta vsebine 3">
            <a:extLst>
              <a:ext uri="{FF2B5EF4-FFF2-40B4-BE49-F238E27FC236}">
                <a16:creationId xmlns:a16="http://schemas.microsoft.com/office/drawing/2014/main" id="{919CA572-81D3-4007-B4A6-B8C631AEC97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433885" y="561077"/>
            <a:ext cx="2834679" cy="5045422"/>
          </a:xfrm>
          <a:prstGeom prst="rect">
            <a:avLst/>
          </a:prstGeom>
        </p:spPr>
      </p:pic>
      <p:pic>
        <p:nvPicPr>
          <p:cNvPr id="5" name="Slika 4">
            <a:extLst>
              <a:ext uri="{FF2B5EF4-FFF2-40B4-BE49-F238E27FC236}">
                <a16:creationId xmlns:a16="http://schemas.microsoft.com/office/drawing/2014/main" id="{503191F7-1B6C-44F3-A046-9FB8224E25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7062" y="535572"/>
            <a:ext cx="2793456" cy="4998210"/>
          </a:xfrm>
          <a:prstGeom prst="rect">
            <a:avLst/>
          </a:prstGeom>
        </p:spPr>
      </p:pic>
      <p:pic>
        <p:nvPicPr>
          <p:cNvPr id="6" name="Slika 5">
            <a:extLst>
              <a:ext uri="{FF2B5EF4-FFF2-40B4-BE49-F238E27FC236}">
                <a16:creationId xmlns:a16="http://schemas.microsoft.com/office/drawing/2014/main" id="{800B4D20-C125-43E5-939C-210479FDE9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19016" y="535572"/>
            <a:ext cx="2808155" cy="4998210"/>
          </a:xfrm>
          <a:prstGeom prst="rect">
            <a:avLst/>
          </a:prstGeom>
        </p:spPr>
      </p:pic>
    </p:spTree>
    <p:extLst>
      <p:ext uri="{BB962C8B-B14F-4D97-AF65-F5344CB8AC3E}">
        <p14:creationId xmlns:p14="http://schemas.microsoft.com/office/powerpoint/2010/main" val="2076344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AACA49A-419A-4373-B1FD-BDBC417056C7}"/>
              </a:ext>
            </a:extLst>
          </p:cNvPr>
          <p:cNvSpPr>
            <a:spLocks noGrp="1"/>
          </p:cNvSpPr>
          <p:nvPr>
            <p:ph type="title"/>
          </p:nvPr>
        </p:nvSpPr>
        <p:spPr>
          <a:xfrm>
            <a:off x="793526" y="2438400"/>
            <a:ext cx="10353762" cy="1111526"/>
          </a:xfrm>
        </p:spPr>
        <p:txBody>
          <a:bodyPr>
            <a:normAutofit fontScale="90000"/>
          </a:bodyPr>
          <a:lstStyle/>
          <a:p>
            <a:r>
              <a:rPr lang="sl-SI" sz="4900" dirty="0">
                <a:solidFill>
                  <a:schemeClr val="accent3">
                    <a:lumMod val="75000"/>
                  </a:schemeClr>
                </a:solidFill>
              </a:rPr>
              <a:t>Lep pozdrav vam pošiljamo vzgojiteljice Urška, Renata in Metka.</a:t>
            </a:r>
            <a:br>
              <a:rPr lang="sl-SI" dirty="0"/>
            </a:br>
            <a:br>
              <a:rPr lang="sl-SI" dirty="0"/>
            </a:br>
            <a:endParaRPr lang="sl-SI" dirty="0"/>
          </a:p>
        </p:txBody>
      </p:sp>
      <p:sp>
        <p:nvSpPr>
          <p:cNvPr id="3" name="Označba mesta vsebine 2">
            <a:extLst>
              <a:ext uri="{FF2B5EF4-FFF2-40B4-BE49-F238E27FC236}">
                <a16:creationId xmlns:a16="http://schemas.microsoft.com/office/drawing/2014/main" id="{6EB8981A-7725-478D-B918-37DE6F130491}"/>
              </a:ext>
            </a:extLst>
          </p:cNvPr>
          <p:cNvSpPr>
            <a:spLocks noGrp="1"/>
          </p:cNvSpPr>
          <p:nvPr>
            <p:ph idx="1"/>
          </p:nvPr>
        </p:nvSpPr>
        <p:spPr>
          <a:xfrm>
            <a:off x="793526" y="4420842"/>
            <a:ext cx="9846970" cy="772767"/>
          </a:xfrm>
        </p:spPr>
        <p:txBody>
          <a:bodyPr>
            <a:noAutofit/>
          </a:bodyPr>
          <a:lstStyle/>
          <a:p>
            <a:r>
              <a:rPr lang="sl-SI" sz="2800" dirty="0"/>
              <a:t>P. S.: zahvaljujemo se vam za poslana sporočila. Upam, da se kmalu vidimo. Do takrat pa uživajte v poskusih.</a:t>
            </a:r>
          </a:p>
        </p:txBody>
      </p:sp>
    </p:spTree>
    <p:extLst>
      <p:ext uri="{BB962C8B-B14F-4D97-AF65-F5344CB8AC3E}">
        <p14:creationId xmlns:p14="http://schemas.microsoft.com/office/powerpoint/2010/main" val="3216063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57AD7FA-E107-4542-B2EC-49098BAC62B1}"/>
              </a:ext>
            </a:extLst>
          </p:cNvPr>
          <p:cNvSpPr>
            <a:spLocks noGrp="1"/>
          </p:cNvSpPr>
          <p:nvPr>
            <p:ph type="title"/>
          </p:nvPr>
        </p:nvSpPr>
        <p:spPr/>
        <p:txBody>
          <a:bodyPr/>
          <a:lstStyle/>
          <a:p>
            <a:r>
              <a:rPr lang="sl-SI" dirty="0">
                <a:solidFill>
                  <a:srgbClr val="C00000"/>
                </a:solidFill>
              </a:rPr>
              <a:t>1. poskus: RAST KRISTALOV</a:t>
            </a:r>
          </a:p>
        </p:txBody>
      </p:sp>
      <p:sp>
        <p:nvSpPr>
          <p:cNvPr id="3" name="Označba mesta vsebine 2">
            <a:extLst>
              <a:ext uri="{FF2B5EF4-FFF2-40B4-BE49-F238E27FC236}">
                <a16:creationId xmlns:a16="http://schemas.microsoft.com/office/drawing/2014/main" id="{114BD400-01D7-4C54-9F92-6A967749CD26}"/>
              </a:ext>
            </a:extLst>
          </p:cNvPr>
          <p:cNvSpPr>
            <a:spLocks noGrp="1"/>
          </p:cNvSpPr>
          <p:nvPr>
            <p:ph idx="1"/>
          </p:nvPr>
        </p:nvSpPr>
        <p:spPr>
          <a:xfrm>
            <a:off x="924443" y="1866900"/>
            <a:ext cx="10618200" cy="4991100"/>
          </a:xfrm>
        </p:spPr>
        <p:txBody>
          <a:bodyPr>
            <a:normAutofit/>
          </a:bodyPr>
          <a:lstStyle/>
          <a:p>
            <a:r>
              <a:rPr lang="sl-SI" dirty="0"/>
              <a:t>1 lonček vode</a:t>
            </a:r>
          </a:p>
          <a:p>
            <a:r>
              <a:rPr lang="sl-SI" dirty="0"/>
              <a:t>3 lončki kristalnega sladkorja</a:t>
            </a:r>
          </a:p>
          <a:p>
            <a:r>
              <a:rPr lang="sl-SI" dirty="0"/>
              <a:t>Lesena palčka</a:t>
            </a:r>
          </a:p>
          <a:p>
            <a:r>
              <a:rPr lang="sl-SI" dirty="0"/>
              <a:t>Jedilne barve (po želji)</a:t>
            </a:r>
          </a:p>
          <a:p>
            <a:r>
              <a:rPr lang="sl-SI" dirty="0"/>
              <a:t>Kozarec </a:t>
            </a:r>
          </a:p>
          <a:p>
            <a:r>
              <a:rPr lang="sl-SI" dirty="0"/>
              <a:t>Ščipalka</a:t>
            </a:r>
          </a:p>
          <a:p>
            <a:r>
              <a:rPr lang="sl-SI" dirty="0"/>
              <a:t>Lonec </a:t>
            </a:r>
          </a:p>
          <a:p>
            <a:pPr marL="36900" indent="0" algn="just">
              <a:buNone/>
            </a:pPr>
            <a:r>
              <a:rPr lang="sl-SI" dirty="0"/>
              <a:t>Vodo segrevamo do vretja, v njej postopno raztopimo sladkor. Nato raztopino prelijemo v manjše kozarce in po želji dodamo jedilne barve. Leseno paličico (ražnjič palčko) namočimo v vodo in povaljamo v sladkorju. Počakamo, da se posuši, nato pa jo s ščipalko postavimo točno na sredino kozarca. Postavite za 3 do 5 dni na pult in opazujte rast kristalov.</a:t>
            </a:r>
          </a:p>
          <a:p>
            <a:pPr marL="36900" indent="0" algn="just">
              <a:buNone/>
            </a:pPr>
            <a:endParaRPr lang="sl-SI" dirty="0"/>
          </a:p>
          <a:p>
            <a:pPr marL="36900" indent="0">
              <a:buNone/>
            </a:pPr>
            <a:endParaRPr lang="sl-SI" dirty="0"/>
          </a:p>
          <a:p>
            <a:pPr marL="36900" indent="0">
              <a:buNone/>
            </a:pPr>
            <a:endParaRPr lang="sl-SI" dirty="0"/>
          </a:p>
        </p:txBody>
      </p:sp>
    </p:spTree>
    <p:extLst>
      <p:ext uri="{BB962C8B-B14F-4D97-AF65-F5344CB8AC3E}">
        <p14:creationId xmlns:p14="http://schemas.microsoft.com/office/powerpoint/2010/main" val="1870793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52F756FC-C715-463B-ABE5-8295ACBC65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34295" y="609601"/>
            <a:ext cx="3206486" cy="5638800"/>
          </a:xfrm>
          <a:prstGeom prst="rect">
            <a:avLst/>
          </a:prstGeom>
        </p:spPr>
      </p:pic>
      <p:sp>
        <p:nvSpPr>
          <p:cNvPr id="2" name="Naslov 1">
            <a:extLst>
              <a:ext uri="{FF2B5EF4-FFF2-40B4-BE49-F238E27FC236}">
                <a16:creationId xmlns:a16="http://schemas.microsoft.com/office/drawing/2014/main" id="{29C7CDCD-A174-48E3-A4DF-27EB1398EDD2}"/>
              </a:ext>
            </a:extLst>
          </p:cNvPr>
          <p:cNvSpPr>
            <a:spLocks noGrp="1"/>
          </p:cNvSpPr>
          <p:nvPr>
            <p:ph type="title"/>
          </p:nvPr>
        </p:nvSpPr>
        <p:spPr/>
        <p:txBody>
          <a:bodyPr/>
          <a:lstStyle/>
          <a:p>
            <a:endParaRPr lang="sl-SI" dirty="0"/>
          </a:p>
        </p:txBody>
      </p:sp>
      <p:pic>
        <p:nvPicPr>
          <p:cNvPr id="4" name="Označba mesta vsebine 3">
            <a:extLst>
              <a:ext uri="{FF2B5EF4-FFF2-40B4-BE49-F238E27FC236}">
                <a16:creationId xmlns:a16="http://schemas.microsoft.com/office/drawing/2014/main" id="{9F3E5E1B-0F59-4311-9ECB-4D6DF170A1E8}"/>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362823" y="609600"/>
            <a:ext cx="3143632" cy="5638800"/>
          </a:xfrm>
          <a:prstGeom prst="rect">
            <a:avLst/>
          </a:prstGeom>
        </p:spPr>
      </p:pic>
      <p:pic>
        <p:nvPicPr>
          <p:cNvPr id="5" name="Slika 4">
            <a:extLst>
              <a:ext uri="{FF2B5EF4-FFF2-40B4-BE49-F238E27FC236}">
                <a16:creationId xmlns:a16="http://schemas.microsoft.com/office/drawing/2014/main" id="{6C3EF037-D073-4B8A-9AE7-24152DD81C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3374" y="609600"/>
            <a:ext cx="4272006" cy="2401857"/>
          </a:xfrm>
          <a:prstGeom prst="rect">
            <a:avLst/>
          </a:prstGeom>
        </p:spPr>
      </p:pic>
      <p:pic>
        <p:nvPicPr>
          <p:cNvPr id="6" name="Slika 5">
            <a:extLst>
              <a:ext uri="{FF2B5EF4-FFF2-40B4-BE49-F238E27FC236}">
                <a16:creationId xmlns:a16="http://schemas.microsoft.com/office/drawing/2014/main" id="{D1CDE0BF-DC76-4783-817F-1662EF194A4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03373" y="3283043"/>
            <a:ext cx="4272005" cy="2965357"/>
          </a:xfrm>
          <a:prstGeom prst="rect">
            <a:avLst/>
          </a:prstGeom>
        </p:spPr>
      </p:pic>
    </p:spTree>
    <p:extLst>
      <p:ext uri="{BB962C8B-B14F-4D97-AF65-F5344CB8AC3E}">
        <p14:creationId xmlns:p14="http://schemas.microsoft.com/office/powerpoint/2010/main" val="2487644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BF8F7AA-BE32-4B2A-A08E-1D5F13F413BD}"/>
              </a:ext>
            </a:extLst>
          </p:cNvPr>
          <p:cNvSpPr>
            <a:spLocks noGrp="1"/>
          </p:cNvSpPr>
          <p:nvPr>
            <p:ph type="title"/>
          </p:nvPr>
        </p:nvSpPr>
        <p:spPr/>
        <p:txBody>
          <a:bodyPr/>
          <a:lstStyle/>
          <a:p>
            <a:r>
              <a:rPr lang="sl-SI" dirty="0">
                <a:solidFill>
                  <a:schemeClr val="bg1"/>
                </a:solidFill>
              </a:rPr>
              <a:t>2. poskus: BEŽEČI POPER</a:t>
            </a:r>
          </a:p>
        </p:txBody>
      </p:sp>
      <p:sp>
        <p:nvSpPr>
          <p:cNvPr id="3" name="Označba mesta vsebine 2">
            <a:extLst>
              <a:ext uri="{FF2B5EF4-FFF2-40B4-BE49-F238E27FC236}">
                <a16:creationId xmlns:a16="http://schemas.microsoft.com/office/drawing/2014/main" id="{F150A176-BD02-496E-956B-B4FA32BFEA11}"/>
              </a:ext>
            </a:extLst>
          </p:cNvPr>
          <p:cNvSpPr>
            <a:spLocks noGrp="1"/>
          </p:cNvSpPr>
          <p:nvPr>
            <p:ph idx="1"/>
          </p:nvPr>
        </p:nvSpPr>
        <p:spPr/>
        <p:txBody>
          <a:bodyPr/>
          <a:lstStyle/>
          <a:p>
            <a:r>
              <a:rPr lang="sl-SI" dirty="0"/>
              <a:t>Globok krožnik</a:t>
            </a:r>
          </a:p>
          <a:p>
            <a:r>
              <a:rPr lang="sl-SI" dirty="0"/>
              <a:t>Voda</a:t>
            </a:r>
          </a:p>
          <a:p>
            <a:r>
              <a:rPr lang="sl-SI" dirty="0"/>
              <a:t>Poper</a:t>
            </a:r>
          </a:p>
          <a:p>
            <a:r>
              <a:rPr lang="sl-SI" dirty="0"/>
              <a:t>Detergent za pranje posode</a:t>
            </a:r>
          </a:p>
          <a:p>
            <a:r>
              <a:rPr lang="sl-SI" dirty="0"/>
              <a:t>Zobotrebec/prst </a:t>
            </a:r>
          </a:p>
          <a:p>
            <a:pPr marL="36900" indent="0" algn="just">
              <a:buNone/>
            </a:pPr>
            <a:r>
              <a:rPr lang="sl-SI" dirty="0"/>
              <a:t>V krožnik nalijte za prst vode in nanjo potresete poper. Zobotrebec ali prst namočite v krožnik z vodo in opazujte. Nato zobotrebec ali prst namočite v detergent in ga pomočite v krožnik. </a:t>
            </a:r>
            <a:r>
              <a:rPr lang="sl-SI" dirty="0" err="1"/>
              <a:t>Opazujte,kaj</a:t>
            </a:r>
            <a:r>
              <a:rPr lang="sl-SI" dirty="0"/>
              <a:t> se zgodi s poprom.</a:t>
            </a:r>
          </a:p>
          <a:p>
            <a:endParaRPr lang="sl-SI" dirty="0"/>
          </a:p>
        </p:txBody>
      </p:sp>
    </p:spTree>
    <p:extLst>
      <p:ext uri="{BB962C8B-B14F-4D97-AF65-F5344CB8AC3E}">
        <p14:creationId xmlns:p14="http://schemas.microsoft.com/office/powerpoint/2010/main" val="3537085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752C029-3906-4EB7-A597-1E67D186A25C}"/>
              </a:ext>
            </a:extLst>
          </p:cNvPr>
          <p:cNvSpPr>
            <a:spLocks noGrp="1"/>
          </p:cNvSpPr>
          <p:nvPr>
            <p:ph type="title"/>
          </p:nvPr>
        </p:nvSpPr>
        <p:spPr/>
        <p:txBody>
          <a:bodyPr/>
          <a:lstStyle/>
          <a:p>
            <a:endParaRPr lang="sl-SI"/>
          </a:p>
        </p:txBody>
      </p:sp>
      <p:pic>
        <p:nvPicPr>
          <p:cNvPr id="4" name="Označba mesta vsebine 3">
            <a:extLst>
              <a:ext uri="{FF2B5EF4-FFF2-40B4-BE49-F238E27FC236}">
                <a16:creationId xmlns:a16="http://schemas.microsoft.com/office/drawing/2014/main" id="{B0885DB9-4B2B-4B8F-B996-D89F366ABE15}"/>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312950" y="609599"/>
            <a:ext cx="4632373" cy="5446643"/>
          </a:xfrm>
          <a:prstGeom prst="rect">
            <a:avLst/>
          </a:prstGeom>
        </p:spPr>
      </p:pic>
      <p:pic>
        <p:nvPicPr>
          <p:cNvPr id="5" name="Slika 4">
            <a:extLst>
              <a:ext uri="{FF2B5EF4-FFF2-40B4-BE49-F238E27FC236}">
                <a16:creationId xmlns:a16="http://schemas.microsoft.com/office/drawing/2014/main" id="{156050C5-310E-4B42-A495-34B69CD4AB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35041" y="609599"/>
            <a:ext cx="4244009" cy="5446643"/>
          </a:xfrm>
          <a:prstGeom prst="rect">
            <a:avLst/>
          </a:prstGeom>
        </p:spPr>
      </p:pic>
    </p:spTree>
    <p:extLst>
      <p:ext uri="{BB962C8B-B14F-4D97-AF65-F5344CB8AC3E}">
        <p14:creationId xmlns:p14="http://schemas.microsoft.com/office/powerpoint/2010/main" val="3925590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6192F6-AF20-43BA-97E6-699D896EAE17}"/>
              </a:ext>
            </a:extLst>
          </p:cNvPr>
          <p:cNvSpPr>
            <a:spLocks noGrp="1"/>
          </p:cNvSpPr>
          <p:nvPr>
            <p:ph type="title"/>
          </p:nvPr>
        </p:nvSpPr>
        <p:spPr/>
        <p:txBody>
          <a:bodyPr>
            <a:normAutofit fontScale="90000"/>
          </a:bodyPr>
          <a:lstStyle/>
          <a:p>
            <a:r>
              <a:rPr lang="sl-SI" dirty="0">
                <a:solidFill>
                  <a:srgbClr val="00B050"/>
                </a:solidFill>
              </a:rPr>
              <a:t>3. poskus: SIRUP IZ SMREKOVIH VRŠIČKOV</a:t>
            </a:r>
          </a:p>
        </p:txBody>
      </p:sp>
      <p:sp>
        <p:nvSpPr>
          <p:cNvPr id="3" name="Označba mesta vsebine 2">
            <a:extLst>
              <a:ext uri="{FF2B5EF4-FFF2-40B4-BE49-F238E27FC236}">
                <a16:creationId xmlns:a16="http://schemas.microsoft.com/office/drawing/2014/main" id="{85716F14-6D89-451B-A3D5-B4F3C097BD1E}"/>
              </a:ext>
            </a:extLst>
          </p:cNvPr>
          <p:cNvSpPr>
            <a:spLocks noGrp="1"/>
          </p:cNvSpPr>
          <p:nvPr>
            <p:ph idx="1"/>
          </p:nvPr>
        </p:nvSpPr>
        <p:spPr/>
        <p:txBody>
          <a:bodyPr/>
          <a:lstStyle/>
          <a:p>
            <a:r>
              <a:rPr lang="sl-SI" dirty="0"/>
              <a:t>Kozarec za vlaganje</a:t>
            </a:r>
          </a:p>
          <a:p>
            <a:r>
              <a:rPr lang="sl-SI" dirty="0"/>
              <a:t>Smrekovi vršički</a:t>
            </a:r>
          </a:p>
          <a:p>
            <a:r>
              <a:rPr lang="sl-SI" dirty="0"/>
              <a:t>Sladkor</a:t>
            </a:r>
          </a:p>
          <a:p>
            <a:pPr marL="36900" indent="0" algn="just">
              <a:buNone/>
            </a:pPr>
            <a:r>
              <a:rPr lang="sl-SI" dirty="0"/>
              <a:t>Pojdite v gozd do smreke in naberite smrekove vršičke. Doma vzemite kozarec za vlaganje in vanj v plasteh izmenično polagate smrekove vršičke in sladkor. Ko je kozarec poln, ga zaprite in postavite na sonce. Otroci lahko nato opazujejo topljenje sladkorja in na koncu sirup poskusijo.</a:t>
            </a:r>
          </a:p>
          <a:p>
            <a:pPr marL="36900" indent="0">
              <a:buNone/>
            </a:pPr>
            <a:endParaRPr lang="sl-SI" dirty="0"/>
          </a:p>
        </p:txBody>
      </p:sp>
    </p:spTree>
    <p:extLst>
      <p:ext uri="{BB962C8B-B14F-4D97-AF65-F5344CB8AC3E}">
        <p14:creationId xmlns:p14="http://schemas.microsoft.com/office/powerpoint/2010/main" val="1660861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3B906DA-C40F-4937-BCCE-651384E7506F}"/>
              </a:ext>
            </a:extLst>
          </p:cNvPr>
          <p:cNvSpPr>
            <a:spLocks noGrp="1"/>
          </p:cNvSpPr>
          <p:nvPr>
            <p:ph type="title"/>
          </p:nvPr>
        </p:nvSpPr>
        <p:spPr/>
        <p:txBody>
          <a:bodyPr/>
          <a:lstStyle/>
          <a:p>
            <a:endParaRPr lang="sl-SI"/>
          </a:p>
        </p:txBody>
      </p:sp>
      <p:pic>
        <p:nvPicPr>
          <p:cNvPr id="4" name="Označba mesta vsebine 3">
            <a:extLst>
              <a:ext uri="{FF2B5EF4-FFF2-40B4-BE49-F238E27FC236}">
                <a16:creationId xmlns:a16="http://schemas.microsoft.com/office/drawing/2014/main" id="{AA8405F6-18EB-4FB5-9AE3-B71E82481D3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68471" y="499442"/>
            <a:ext cx="2943355" cy="5238854"/>
          </a:xfrm>
          <a:prstGeom prst="rect">
            <a:avLst/>
          </a:prstGeom>
        </p:spPr>
      </p:pic>
      <p:pic>
        <p:nvPicPr>
          <p:cNvPr id="5" name="Slika 4">
            <a:extLst>
              <a:ext uri="{FF2B5EF4-FFF2-40B4-BE49-F238E27FC236}">
                <a16:creationId xmlns:a16="http://schemas.microsoft.com/office/drawing/2014/main" id="{AC273BF6-C4AE-43A1-9168-077E0CC930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70123" y="519952"/>
            <a:ext cx="3356113" cy="5197833"/>
          </a:xfrm>
          <a:prstGeom prst="rect">
            <a:avLst/>
          </a:prstGeom>
        </p:spPr>
      </p:pic>
      <p:pic>
        <p:nvPicPr>
          <p:cNvPr id="6" name="Slika 5">
            <a:extLst>
              <a:ext uri="{FF2B5EF4-FFF2-40B4-BE49-F238E27FC236}">
                <a16:creationId xmlns:a16="http://schemas.microsoft.com/office/drawing/2014/main" id="{F51305F6-07EA-4E60-990B-B45098F783A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84534" y="554520"/>
            <a:ext cx="3238995" cy="5197832"/>
          </a:xfrm>
          <a:prstGeom prst="rect">
            <a:avLst/>
          </a:prstGeom>
        </p:spPr>
      </p:pic>
    </p:spTree>
    <p:extLst>
      <p:ext uri="{BB962C8B-B14F-4D97-AF65-F5344CB8AC3E}">
        <p14:creationId xmlns:p14="http://schemas.microsoft.com/office/powerpoint/2010/main" val="2333720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E9DFDF5-8D70-4683-A233-36AF5722A2DD}"/>
              </a:ext>
            </a:extLst>
          </p:cNvPr>
          <p:cNvSpPr>
            <a:spLocks noGrp="1"/>
          </p:cNvSpPr>
          <p:nvPr>
            <p:ph type="title"/>
          </p:nvPr>
        </p:nvSpPr>
        <p:spPr/>
        <p:txBody>
          <a:bodyPr/>
          <a:lstStyle/>
          <a:p>
            <a:r>
              <a:rPr lang="sl-SI" dirty="0">
                <a:solidFill>
                  <a:schemeClr val="tx1"/>
                </a:solidFill>
              </a:rPr>
              <a:t>4. </a:t>
            </a:r>
            <a:r>
              <a:rPr lang="sl-SI" dirty="0">
                <a:solidFill>
                  <a:schemeClr val="accent1">
                    <a:lumMod val="75000"/>
                  </a:schemeClr>
                </a:solidFill>
              </a:rPr>
              <a:t>po</a:t>
            </a:r>
            <a:r>
              <a:rPr lang="sl-SI" dirty="0">
                <a:solidFill>
                  <a:schemeClr val="tx2">
                    <a:lumMod val="50000"/>
                  </a:schemeClr>
                </a:solidFill>
              </a:rPr>
              <a:t>sk</a:t>
            </a:r>
            <a:r>
              <a:rPr lang="sl-SI" dirty="0">
                <a:solidFill>
                  <a:srgbClr val="1B6D30"/>
                </a:solidFill>
              </a:rPr>
              <a:t>us</a:t>
            </a:r>
            <a:r>
              <a:rPr lang="sl-SI" dirty="0">
                <a:solidFill>
                  <a:schemeClr val="tx1"/>
                </a:solidFill>
              </a:rPr>
              <a:t>: </a:t>
            </a:r>
            <a:r>
              <a:rPr lang="sl-SI" dirty="0">
                <a:solidFill>
                  <a:srgbClr val="C00000"/>
                </a:solidFill>
              </a:rPr>
              <a:t>KRO</a:t>
            </a:r>
            <a:r>
              <a:rPr lang="sl-SI" dirty="0">
                <a:solidFill>
                  <a:srgbClr val="FFC000"/>
                </a:solidFill>
              </a:rPr>
              <a:t>MAT</a:t>
            </a:r>
            <a:r>
              <a:rPr lang="sl-SI" dirty="0">
                <a:solidFill>
                  <a:srgbClr val="00B050"/>
                </a:solidFill>
              </a:rPr>
              <a:t>OGR</a:t>
            </a:r>
            <a:r>
              <a:rPr lang="sl-SI" dirty="0">
                <a:solidFill>
                  <a:srgbClr val="0070C0"/>
                </a:solidFill>
              </a:rPr>
              <a:t>AF</a:t>
            </a:r>
            <a:r>
              <a:rPr lang="sl-SI" dirty="0">
                <a:solidFill>
                  <a:schemeClr val="accent1">
                    <a:lumMod val="75000"/>
                  </a:schemeClr>
                </a:solidFill>
              </a:rPr>
              <a:t>IJA</a:t>
            </a:r>
          </a:p>
        </p:txBody>
      </p:sp>
      <p:sp>
        <p:nvSpPr>
          <p:cNvPr id="3" name="Označba mesta vsebine 2">
            <a:extLst>
              <a:ext uri="{FF2B5EF4-FFF2-40B4-BE49-F238E27FC236}">
                <a16:creationId xmlns:a16="http://schemas.microsoft.com/office/drawing/2014/main" id="{03BFFE65-EF35-40EB-B662-6CD6F9461F75}"/>
              </a:ext>
            </a:extLst>
          </p:cNvPr>
          <p:cNvSpPr>
            <a:spLocks noGrp="1"/>
          </p:cNvSpPr>
          <p:nvPr>
            <p:ph idx="1"/>
          </p:nvPr>
        </p:nvSpPr>
        <p:spPr>
          <a:xfrm>
            <a:off x="913795" y="2076450"/>
            <a:ext cx="10761370" cy="4629150"/>
          </a:xfrm>
        </p:spPr>
        <p:txBody>
          <a:bodyPr/>
          <a:lstStyle/>
          <a:p>
            <a:r>
              <a:rPr lang="sl-SI" dirty="0"/>
              <a:t>Papirnata kuhinjska brisačka ali bel filter za kavo</a:t>
            </a:r>
          </a:p>
          <a:p>
            <a:r>
              <a:rPr lang="sl-SI" dirty="0"/>
              <a:t>Flomastri</a:t>
            </a:r>
          </a:p>
          <a:p>
            <a:r>
              <a:rPr lang="sl-SI" dirty="0"/>
              <a:t>Kozarec</a:t>
            </a:r>
          </a:p>
          <a:p>
            <a:r>
              <a:rPr lang="sl-SI" dirty="0"/>
              <a:t>Voda</a:t>
            </a:r>
          </a:p>
          <a:p>
            <a:r>
              <a:rPr lang="sl-SI" dirty="0"/>
              <a:t>Ščipalka</a:t>
            </a:r>
          </a:p>
          <a:p>
            <a:pPr marL="36900" indent="0" algn="just">
              <a:buNone/>
            </a:pPr>
            <a:r>
              <a:rPr lang="sl-SI" dirty="0"/>
              <a:t>Filter za kavo ali brisačko naj otroci porišejo s flomastri in </a:t>
            </a:r>
            <a:r>
              <a:rPr lang="sl-SI" i="1" dirty="0"/>
              <a:t>zložijo. V kozarec nalijte vodo in vanj vstavite brisačko, ki jo pripnete na rob kozarca s ščipalko. Brisačka naj bo potopljena v vodi le za slab centimeter. Opazujte dogajanje. Ko se prepoji vsa brisačka, jo vzemite iz kozarca in posušite. Iz nje lahko otroci nato naredijo metulja.</a:t>
            </a:r>
          </a:p>
          <a:p>
            <a:pPr marL="36900" indent="0" algn="just">
              <a:buNone/>
            </a:pPr>
            <a:r>
              <a:rPr lang="sl-SI" i="1" dirty="0"/>
              <a:t>P. S.: flomastri naj bodo navadni in ne alkoholni.</a:t>
            </a:r>
          </a:p>
        </p:txBody>
      </p:sp>
    </p:spTree>
    <p:extLst>
      <p:ext uri="{BB962C8B-B14F-4D97-AF65-F5344CB8AC3E}">
        <p14:creationId xmlns:p14="http://schemas.microsoft.com/office/powerpoint/2010/main" val="900627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2BF2D50-9C3C-45D2-91A5-100B71572B33}"/>
              </a:ext>
            </a:extLst>
          </p:cNvPr>
          <p:cNvSpPr>
            <a:spLocks noGrp="1"/>
          </p:cNvSpPr>
          <p:nvPr>
            <p:ph type="title"/>
          </p:nvPr>
        </p:nvSpPr>
        <p:spPr/>
        <p:txBody>
          <a:bodyPr/>
          <a:lstStyle/>
          <a:p>
            <a:endParaRPr lang="sl-SI"/>
          </a:p>
        </p:txBody>
      </p:sp>
      <p:pic>
        <p:nvPicPr>
          <p:cNvPr id="4" name="Označba mesta vsebine 3">
            <a:extLst>
              <a:ext uri="{FF2B5EF4-FFF2-40B4-BE49-F238E27FC236}">
                <a16:creationId xmlns:a16="http://schemas.microsoft.com/office/drawing/2014/main" id="{1700DB44-A967-48CA-B28D-A75EBCC4B506}"/>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3804624" y="210958"/>
            <a:ext cx="4704520" cy="3105502"/>
          </a:xfrm>
          <a:prstGeom prst="rect">
            <a:avLst/>
          </a:prstGeom>
        </p:spPr>
      </p:pic>
      <p:pic>
        <p:nvPicPr>
          <p:cNvPr id="5" name="Slika 4">
            <a:extLst>
              <a:ext uri="{FF2B5EF4-FFF2-40B4-BE49-F238E27FC236}">
                <a16:creationId xmlns:a16="http://schemas.microsoft.com/office/drawing/2014/main" id="{33A25C1E-7276-4279-BB7D-151AB745D3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3795" y="3439602"/>
            <a:ext cx="2229208" cy="3106972"/>
          </a:xfrm>
          <a:prstGeom prst="rect">
            <a:avLst/>
          </a:prstGeom>
        </p:spPr>
      </p:pic>
      <p:pic>
        <p:nvPicPr>
          <p:cNvPr id="6" name="Slika 5">
            <a:extLst>
              <a:ext uri="{FF2B5EF4-FFF2-40B4-BE49-F238E27FC236}">
                <a16:creationId xmlns:a16="http://schemas.microsoft.com/office/drawing/2014/main" id="{CE6D1487-3FFF-4DD5-8148-ED581D0D7FE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27259" y="3439602"/>
            <a:ext cx="3097797" cy="3106972"/>
          </a:xfrm>
          <a:prstGeom prst="rect">
            <a:avLst/>
          </a:prstGeom>
        </p:spPr>
      </p:pic>
      <p:pic>
        <p:nvPicPr>
          <p:cNvPr id="3" name="Slika 2">
            <a:extLst>
              <a:ext uri="{FF2B5EF4-FFF2-40B4-BE49-F238E27FC236}">
                <a16:creationId xmlns:a16="http://schemas.microsoft.com/office/drawing/2014/main" id="{32EC6441-ECE8-49E1-8D6D-ABF334A5DF39}"/>
              </a:ext>
            </a:extLst>
          </p:cNvPr>
          <p:cNvPicPr>
            <a:picLocks noChangeAspect="1"/>
          </p:cNvPicPr>
          <p:nvPr/>
        </p:nvPicPr>
        <p:blipFill rotWithShape="1">
          <a:blip r:embed="rId5"/>
          <a:srcRect t="29697" b="13412"/>
          <a:stretch/>
        </p:blipFill>
        <p:spPr>
          <a:xfrm>
            <a:off x="8269932" y="3429000"/>
            <a:ext cx="2997625" cy="3035370"/>
          </a:xfrm>
          <a:prstGeom prst="rect">
            <a:avLst/>
          </a:prstGeom>
        </p:spPr>
      </p:pic>
    </p:spTree>
    <p:extLst>
      <p:ext uri="{BB962C8B-B14F-4D97-AF65-F5344CB8AC3E}">
        <p14:creationId xmlns:p14="http://schemas.microsoft.com/office/powerpoint/2010/main" val="29424100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DarkSeedLeftStep">
      <a:dk1>
        <a:srgbClr val="000000"/>
      </a:dk1>
      <a:lt1>
        <a:srgbClr val="FFFFFF"/>
      </a:lt1>
      <a:dk2>
        <a:srgbClr val="2A2441"/>
      </a:dk2>
      <a:lt2>
        <a:srgbClr val="E2E8E5"/>
      </a:lt2>
      <a:accent1>
        <a:srgbClr val="E72991"/>
      </a:accent1>
      <a:accent2>
        <a:srgbClr val="D517CE"/>
      </a:accent2>
      <a:accent3>
        <a:srgbClr val="9F29E7"/>
      </a:accent3>
      <a:accent4>
        <a:srgbClr val="5634DA"/>
      </a:accent4>
      <a:accent5>
        <a:srgbClr val="2951E7"/>
      </a:accent5>
      <a:accent6>
        <a:srgbClr val="178ED5"/>
      </a:accent6>
      <a:hlink>
        <a:srgbClr val="6267CA"/>
      </a:hlink>
      <a:folHlink>
        <a:srgbClr val="7F7F7F"/>
      </a:folHlink>
    </a:clrScheme>
    <a:fontScheme name="Slate">
      <a:majorFont>
        <a:latin typeface="Bookman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118</TotalTime>
  <Words>542</Words>
  <Application>Microsoft Office PowerPoint</Application>
  <PresentationFormat>Širokozaslonsko</PresentationFormat>
  <Paragraphs>47</Paragraphs>
  <Slides>14</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14</vt:i4>
      </vt:variant>
    </vt:vector>
  </HeadingPairs>
  <TitlesOfParts>
    <vt:vector size="19" baseType="lpstr">
      <vt:lpstr>Bauhaus 93</vt:lpstr>
      <vt:lpstr>Bookman Old Style</vt:lpstr>
      <vt:lpstr>Franklin Gothic Book</vt:lpstr>
      <vt:lpstr>Wingdings 2</vt:lpstr>
      <vt:lpstr>SlateVTI</vt:lpstr>
      <vt:lpstr>Mali  raziskovalci</vt:lpstr>
      <vt:lpstr>1. poskus: RAST KRISTALOV</vt:lpstr>
      <vt:lpstr>PowerPointova predstavitev</vt:lpstr>
      <vt:lpstr>2. poskus: BEŽEČI POPER</vt:lpstr>
      <vt:lpstr>PowerPointova predstavitev</vt:lpstr>
      <vt:lpstr>3. poskus: SIRUP IZ SMREKOVIH VRŠIČKOV</vt:lpstr>
      <vt:lpstr>PowerPointova predstavitev</vt:lpstr>
      <vt:lpstr>4. poskus: KROMATOGRAFIJA</vt:lpstr>
      <vt:lpstr>PowerPointova predstavitev</vt:lpstr>
      <vt:lpstr>5. poskus: POTUJOČA VODA</vt:lpstr>
      <vt:lpstr>PowerPointova predstavitev</vt:lpstr>
      <vt:lpstr>6. poskus: MEŠANJE TEKOČIN</vt:lpstr>
      <vt:lpstr>  </vt:lpstr>
      <vt:lpstr>Lep pozdrav vam pošiljamo vzgojiteljice Urška, Renata in Metka.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Mali raziskovalci</dc:title>
  <dc:creator>urska lisec</dc:creator>
  <cp:lastModifiedBy>urska lisec</cp:lastModifiedBy>
  <cp:revision>32</cp:revision>
  <dcterms:created xsi:type="dcterms:W3CDTF">2020-04-24T10:19:51Z</dcterms:created>
  <dcterms:modified xsi:type="dcterms:W3CDTF">2020-04-29T12:41:26Z</dcterms:modified>
</cp:coreProperties>
</file>